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65" r:id="rId1"/>
  </p:sldMasterIdLst>
  <p:notesMasterIdLst>
    <p:notesMasterId r:id="rId22"/>
  </p:notesMasterIdLst>
  <p:sldIdLst>
    <p:sldId id="291" r:id="rId2"/>
    <p:sldId id="305" r:id="rId3"/>
    <p:sldId id="308" r:id="rId4"/>
    <p:sldId id="301" r:id="rId5"/>
    <p:sldId id="307" r:id="rId6"/>
    <p:sldId id="297" r:id="rId7"/>
    <p:sldId id="282" r:id="rId8"/>
    <p:sldId id="303" r:id="rId9"/>
    <p:sldId id="309" r:id="rId10"/>
    <p:sldId id="310" r:id="rId11"/>
    <p:sldId id="299" r:id="rId12"/>
    <p:sldId id="275" r:id="rId13"/>
    <p:sldId id="287" r:id="rId14"/>
    <p:sldId id="300" r:id="rId15"/>
    <p:sldId id="289" r:id="rId16"/>
    <p:sldId id="284" r:id="rId17"/>
    <p:sldId id="279" r:id="rId18"/>
    <p:sldId id="277" r:id="rId19"/>
    <p:sldId id="294"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5" d="100"/>
          <a:sy n="65" d="100"/>
        </p:scale>
        <p:origin x="-672" y="-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nika Vemuri" userId="0280bbce245d54ba" providerId="LiveId" clId="{2653C503-48C7-45F4-B61D-2D8D5D1E5025}"/>
    <pc:docChg chg="custSel delSld modSld sldOrd">
      <pc:chgData name="Pranika Vemuri" userId="0280bbce245d54ba" providerId="LiveId" clId="{2653C503-48C7-45F4-B61D-2D8D5D1E5025}" dt="2021-11-14T09:10:43.407" v="85" actId="207"/>
      <pc:docMkLst>
        <pc:docMk/>
      </pc:docMkLst>
      <pc:sldChg chg="del">
        <pc:chgData name="Pranika Vemuri" userId="0280bbce245d54ba" providerId="LiveId" clId="{2653C503-48C7-45F4-B61D-2D8D5D1E5025}" dt="2021-11-14T08:13:01.681" v="0" actId="47"/>
        <pc:sldMkLst>
          <pc:docMk/>
          <pc:sldMk cId="337617195" sldId="257"/>
        </pc:sldMkLst>
      </pc:sldChg>
      <pc:sldChg chg="addSp modSp mod">
        <pc:chgData name="Pranika Vemuri" userId="0280bbce245d54ba" providerId="LiveId" clId="{2653C503-48C7-45F4-B61D-2D8D5D1E5025}" dt="2021-11-14T09:08:28.120" v="69" actId="14100"/>
        <pc:sldMkLst>
          <pc:docMk/>
          <pc:sldMk cId="1344717725" sldId="258"/>
        </pc:sldMkLst>
        <pc:picChg chg="add mod">
          <ac:chgData name="Pranika Vemuri" userId="0280bbce245d54ba" providerId="LiveId" clId="{2653C503-48C7-45F4-B61D-2D8D5D1E5025}" dt="2021-11-14T09:08:28.120" v="69" actId="14100"/>
          <ac:picMkLst>
            <pc:docMk/>
            <pc:sldMk cId="1344717725" sldId="258"/>
            <ac:picMk id="5" creationId="{1F64DF48-1378-49C2-83EF-BC84EF917B1E}"/>
          </ac:picMkLst>
        </pc:picChg>
      </pc:sldChg>
      <pc:sldChg chg="ord">
        <pc:chgData name="Pranika Vemuri" userId="0280bbce245d54ba" providerId="LiveId" clId="{2653C503-48C7-45F4-B61D-2D8D5D1E5025}" dt="2021-11-14T09:01:35.765" v="60"/>
        <pc:sldMkLst>
          <pc:docMk/>
          <pc:sldMk cId="2506800110" sldId="260"/>
        </pc:sldMkLst>
      </pc:sldChg>
      <pc:sldChg chg="del">
        <pc:chgData name="Pranika Vemuri" userId="0280bbce245d54ba" providerId="LiveId" clId="{2653C503-48C7-45F4-B61D-2D8D5D1E5025}" dt="2021-11-14T09:01:52.932" v="63" actId="47"/>
        <pc:sldMkLst>
          <pc:docMk/>
          <pc:sldMk cId="2547495742" sldId="261"/>
        </pc:sldMkLst>
      </pc:sldChg>
      <pc:sldChg chg="ord">
        <pc:chgData name="Pranika Vemuri" userId="0280bbce245d54ba" providerId="LiveId" clId="{2653C503-48C7-45F4-B61D-2D8D5D1E5025}" dt="2021-11-14T08:59:58.690" v="46"/>
        <pc:sldMkLst>
          <pc:docMk/>
          <pc:sldMk cId="1562223035" sldId="262"/>
        </pc:sldMkLst>
      </pc:sldChg>
      <pc:sldChg chg="ord">
        <pc:chgData name="Pranika Vemuri" userId="0280bbce245d54ba" providerId="LiveId" clId="{2653C503-48C7-45F4-B61D-2D8D5D1E5025}" dt="2021-11-14T08:58:11.378" v="36"/>
        <pc:sldMkLst>
          <pc:docMk/>
          <pc:sldMk cId="2782669571" sldId="264"/>
        </pc:sldMkLst>
      </pc:sldChg>
      <pc:sldChg chg="addSp delSp modSp mod ord">
        <pc:chgData name="Pranika Vemuri" userId="0280bbce245d54ba" providerId="LiveId" clId="{2653C503-48C7-45F4-B61D-2D8D5D1E5025}" dt="2021-11-14T09:08:45.937" v="72" actId="478"/>
        <pc:sldMkLst>
          <pc:docMk/>
          <pc:sldMk cId="1280128000" sldId="265"/>
        </pc:sldMkLst>
        <pc:picChg chg="add del mod">
          <ac:chgData name="Pranika Vemuri" userId="0280bbce245d54ba" providerId="LiveId" clId="{2653C503-48C7-45F4-B61D-2D8D5D1E5025}" dt="2021-11-14T09:08:45.937" v="72" actId="478"/>
          <ac:picMkLst>
            <pc:docMk/>
            <pc:sldMk cId="1280128000" sldId="265"/>
            <ac:picMk id="5" creationId="{88655CB5-9616-4E4B-ADB8-DA7FD22B8F77}"/>
          </ac:picMkLst>
        </pc:picChg>
      </pc:sldChg>
      <pc:sldChg chg="ord">
        <pc:chgData name="Pranika Vemuri" userId="0280bbce245d54ba" providerId="LiveId" clId="{2653C503-48C7-45F4-B61D-2D8D5D1E5025}" dt="2021-11-14T08:58:20.607" v="38"/>
        <pc:sldMkLst>
          <pc:docMk/>
          <pc:sldMk cId="508120029" sldId="266"/>
        </pc:sldMkLst>
      </pc:sldChg>
      <pc:sldChg chg="ord">
        <pc:chgData name="Pranika Vemuri" userId="0280bbce245d54ba" providerId="LiveId" clId="{2653C503-48C7-45F4-B61D-2D8D5D1E5025}" dt="2021-11-14T08:58:36.102" v="40"/>
        <pc:sldMkLst>
          <pc:docMk/>
          <pc:sldMk cId="2146718041" sldId="267"/>
        </pc:sldMkLst>
      </pc:sldChg>
      <pc:sldChg chg="ord">
        <pc:chgData name="Pranika Vemuri" userId="0280bbce245d54ba" providerId="LiveId" clId="{2653C503-48C7-45F4-B61D-2D8D5D1E5025}" dt="2021-11-14T09:01:47.511" v="62"/>
        <pc:sldMkLst>
          <pc:docMk/>
          <pc:sldMk cId="870014786" sldId="269"/>
        </pc:sldMkLst>
      </pc:sldChg>
      <pc:sldChg chg="ord">
        <pc:chgData name="Pranika Vemuri" userId="0280bbce245d54ba" providerId="LiveId" clId="{2653C503-48C7-45F4-B61D-2D8D5D1E5025}" dt="2021-11-14T08:59:11.489" v="42"/>
        <pc:sldMkLst>
          <pc:docMk/>
          <pc:sldMk cId="2900542278" sldId="270"/>
        </pc:sldMkLst>
      </pc:sldChg>
      <pc:sldChg chg="addSp modSp mod">
        <pc:chgData name="Pranika Vemuri" userId="0280bbce245d54ba" providerId="LiveId" clId="{2653C503-48C7-45F4-B61D-2D8D5D1E5025}" dt="2021-11-14T09:10:43.407" v="85" actId="207"/>
        <pc:sldMkLst>
          <pc:docMk/>
          <pc:sldMk cId="3278252065" sldId="272"/>
        </pc:sldMkLst>
        <pc:spChg chg="mod">
          <ac:chgData name="Pranika Vemuri" userId="0280bbce245d54ba" providerId="LiveId" clId="{2653C503-48C7-45F4-B61D-2D8D5D1E5025}" dt="2021-11-14T09:10:43.407" v="85" actId="207"/>
          <ac:spMkLst>
            <pc:docMk/>
            <pc:sldMk cId="3278252065" sldId="272"/>
            <ac:spMk id="3" creationId="{96F2346D-4A0E-4862-A335-0EC362D808E9}"/>
          </ac:spMkLst>
        </pc:spChg>
        <pc:picChg chg="add mod">
          <ac:chgData name="Pranika Vemuri" userId="0280bbce245d54ba" providerId="LiveId" clId="{2653C503-48C7-45F4-B61D-2D8D5D1E5025}" dt="2021-11-14T09:10:13.212" v="83" actId="1076"/>
          <ac:picMkLst>
            <pc:docMk/>
            <pc:sldMk cId="3278252065" sldId="272"/>
            <ac:picMk id="4" creationId="{3F9405C9-D59C-45AF-BA53-B490A27E2E66}"/>
          </ac:picMkLst>
        </pc:picChg>
      </pc:sldChg>
      <pc:sldChg chg="addSp modSp mod">
        <pc:chgData name="Pranika Vemuri" userId="0280bbce245d54ba" providerId="LiveId" clId="{2653C503-48C7-45F4-B61D-2D8D5D1E5025}" dt="2021-11-14T09:10:01.658" v="81" actId="1076"/>
        <pc:sldMkLst>
          <pc:docMk/>
          <pc:sldMk cId="2488777185" sldId="273"/>
        </pc:sldMkLst>
        <pc:picChg chg="add mod">
          <ac:chgData name="Pranika Vemuri" userId="0280bbce245d54ba" providerId="LiveId" clId="{2653C503-48C7-45F4-B61D-2D8D5D1E5025}" dt="2021-11-14T09:10:01.658" v="81" actId="1076"/>
          <ac:picMkLst>
            <pc:docMk/>
            <pc:sldMk cId="2488777185" sldId="273"/>
            <ac:picMk id="5" creationId="{27332786-727F-4A4B-AB87-F29B7721A545}"/>
          </ac:picMkLst>
        </pc:picChg>
      </pc:sldChg>
      <pc:sldChg chg="addSp modSp mod">
        <pc:chgData name="Pranika Vemuri" userId="0280bbce245d54ba" providerId="LiveId" clId="{2653C503-48C7-45F4-B61D-2D8D5D1E5025}" dt="2021-11-14T09:07:38.733" v="66" actId="1076"/>
        <pc:sldMkLst>
          <pc:docMk/>
          <pc:sldMk cId="2997422527" sldId="274"/>
        </pc:sldMkLst>
        <pc:picChg chg="add mod ord">
          <ac:chgData name="Pranika Vemuri" userId="0280bbce245d54ba" providerId="LiveId" clId="{2653C503-48C7-45F4-B61D-2D8D5D1E5025}" dt="2021-11-14T09:07:38.733" v="66" actId="1076"/>
          <ac:picMkLst>
            <pc:docMk/>
            <pc:sldMk cId="2997422527" sldId="274"/>
            <ac:picMk id="5" creationId="{C7BE850C-7818-44D0-B0F0-094E6C4E9B25}"/>
          </ac:picMkLst>
        </pc:picChg>
      </pc:sldChg>
      <pc:sldChg chg="modSp mod ord">
        <pc:chgData name="Pranika Vemuri" userId="0280bbce245d54ba" providerId="LiveId" clId="{2653C503-48C7-45F4-B61D-2D8D5D1E5025}" dt="2021-11-14T09:00:07.882" v="48"/>
        <pc:sldMkLst>
          <pc:docMk/>
          <pc:sldMk cId="2161453500" sldId="275"/>
        </pc:sldMkLst>
        <pc:spChg chg="mod">
          <ac:chgData name="Pranika Vemuri" userId="0280bbce245d54ba" providerId="LiveId" clId="{2653C503-48C7-45F4-B61D-2D8D5D1E5025}" dt="2021-11-14T08:16:09.974" v="1" actId="313"/>
          <ac:spMkLst>
            <pc:docMk/>
            <pc:sldMk cId="2161453500" sldId="275"/>
            <ac:spMk id="2" creationId="{00000000-0000-0000-0000-000000000000}"/>
          </ac:spMkLst>
        </pc:spChg>
      </pc:sldChg>
      <pc:sldChg chg="addSp modSp mod ord">
        <pc:chgData name="Pranika Vemuri" userId="0280bbce245d54ba" providerId="LiveId" clId="{2653C503-48C7-45F4-B61D-2D8D5D1E5025}" dt="2021-11-14T09:09:04.455" v="74" actId="1076"/>
        <pc:sldMkLst>
          <pc:docMk/>
          <pc:sldMk cId="2884327495" sldId="276"/>
        </pc:sldMkLst>
        <pc:picChg chg="add mod">
          <ac:chgData name="Pranika Vemuri" userId="0280bbce245d54ba" providerId="LiveId" clId="{2653C503-48C7-45F4-B61D-2D8D5D1E5025}" dt="2021-11-14T09:09:04.455" v="74" actId="1076"/>
          <ac:picMkLst>
            <pc:docMk/>
            <pc:sldMk cId="2884327495" sldId="276"/>
            <ac:picMk id="5" creationId="{D1DB8D6C-65B2-45D1-88CD-EDA4084A5D28}"/>
          </ac:picMkLst>
        </pc:picChg>
      </pc:sldChg>
      <pc:sldChg chg="addSp modSp mod ord">
        <pc:chgData name="Pranika Vemuri" userId="0280bbce245d54ba" providerId="LiveId" clId="{2653C503-48C7-45F4-B61D-2D8D5D1E5025}" dt="2021-11-14T09:09:22.376" v="77" actId="1036"/>
        <pc:sldMkLst>
          <pc:docMk/>
          <pc:sldMk cId="2362787023" sldId="277"/>
        </pc:sldMkLst>
        <pc:spChg chg="mod">
          <ac:chgData name="Pranika Vemuri" userId="0280bbce245d54ba" providerId="LiveId" clId="{2653C503-48C7-45F4-B61D-2D8D5D1E5025}" dt="2021-11-14T08:16:15.470" v="3" actId="20577"/>
          <ac:spMkLst>
            <pc:docMk/>
            <pc:sldMk cId="2362787023" sldId="277"/>
            <ac:spMk id="2" creationId="{00000000-0000-0000-0000-000000000000}"/>
          </ac:spMkLst>
        </pc:spChg>
        <pc:spChg chg="mod">
          <ac:chgData name="Pranika Vemuri" userId="0280bbce245d54ba" providerId="LiveId" clId="{2653C503-48C7-45F4-B61D-2D8D5D1E5025}" dt="2021-11-14T08:19:11.231" v="32" actId="15"/>
          <ac:spMkLst>
            <pc:docMk/>
            <pc:sldMk cId="2362787023" sldId="277"/>
            <ac:spMk id="3" creationId="{00000000-0000-0000-0000-000000000000}"/>
          </ac:spMkLst>
        </pc:spChg>
        <pc:picChg chg="add mod">
          <ac:chgData name="Pranika Vemuri" userId="0280bbce245d54ba" providerId="LiveId" clId="{2653C503-48C7-45F4-B61D-2D8D5D1E5025}" dt="2021-11-14T09:09:22.376" v="77" actId="1036"/>
          <ac:picMkLst>
            <pc:docMk/>
            <pc:sldMk cId="2362787023" sldId="277"/>
            <ac:picMk id="5" creationId="{7450426E-6418-4033-A6C0-001DFCDDE410}"/>
          </ac:picMkLst>
        </pc:picChg>
      </pc:sldChg>
      <pc:sldChg chg="ord">
        <pc:chgData name="Pranika Vemuri" userId="0280bbce245d54ba" providerId="LiveId" clId="{2653C503-48C7-45F4-B61D-2D8D5D1E5025}" dt="2021-11-14T09:00:21.832" v="52"/>
        <pc:sldMkLst>
          <pc:docMk/>
          <pc:sldMk cId="3929076179" sldId="278"/>
        </pc:sldMkLst>
      </pc:sldChg>
      <pc:sldChg chg="ord">
        <pc:chgData name="Pranika Vemuri" userId="0280bbce245d54ba" providerId="LiveId" clId="{2653C503-48C7-45F4-B61D-2D8D5D1E5025}" dt="2021-11-14T09:00:38.544" v="58"/>
        <pc:sldMkLst>
          <pc:docMk/>
          <pc:sldMk cId="3395583847"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E934A-64FE-4DD6-8ECB-EE5DDE3866BB}" type="datetimeFigureOut">
              <a:rPr lang="en-IN" smtClean="0"/>
              <a:pPr/>
              <a:t>17-11-2024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2E65F-1CCB-4CA4-8771-030E13CBBA22}" type="slidenum">
              <a:rPr lang="en-IN" smtClean="0"/>
              <a:pPr/>
              <a:t>‹#›</a:t>
            </a:fld>
            <a:endParaRPr lang="en-IN"/>
          </a:p>
        </p:txBody>
      </p:sp>
    </p:spTree>
    <p:extLst>
      <p:ext uri="{BB962C8B-B14F-4D97-AF65-F5344CB8AC3E}">
        <p14:creationId xmlns:p14="http://schemas.microsoft.com/office/powerpoint/2010/main" xmlns="" val="1424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392414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214644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81027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185052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73652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8710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a:p>
        </p:txBody>
      </p:sp>
    </p:spTree>
    <p:extLst>
      <p:ext uri="{BB962C8B-B14F-4D97-AF65-F5344CB8AC3E}">
        <p14:creationId xmlns:p14="http://schemas.microsoft.com/office/powerpoint/2010/main" xmlns="" val="18290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35512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a:p>
        </p:txBody>
      </p:sp>
    </p:spTree>
    <p:extLst>
      <p:ext uri="{BB962C8B-B14F-4D97-AF65-F5344CB8AC3E}">
        <p14:creationId xmlns:p14="http://schemas.microsoft.com/office/powerpoint/2010/main" xmlns="" val="393528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138098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a:p>
        </p:txBody>
      </p:sp>
    </p:spTree>
    <p:extLst>
      <p:ext uri="{BB962C8B-B14F-4D97-AF65-F5344CB8AC3E}">
        <p14:creationId xmlns:p14="http://schemas.microsoft.com/office/powerpoint/2010/main" xmlns="" val="9760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151486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113860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312255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a:p>
        </p:txBody>
      </p:sp>
    </p:spTree>
    <p:extLst>
      <p:ext uri="{BB962C8B-B14F-4D97-AF65-F5344CB8AC3E}">
        <p14:creationId xmlns:p14="http://schemas.microsoft.com/office/powerpoint/2010/main" xmlns="" val="396855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112283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041D62D-41E6-4822-939D-3C95392A75D5}" type="datetimeFigureOut">
              <a:rPr lang="en-US" smtClean="0">
                <a:solidFill>
                  <a:prstClr val="black">
                    <a:tint val="75000"/>
                  </a:prstClr>
                </a:solidFill>
              </a:rPr>
              <a:pPr>
                <a:defRPr/>
              </a:pPr>
              <a:t>11/17/2024</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pPr>
            <a:fld id="{B7386571-C12F-4B30-8660-3BD6F09FD688}" type="slidenum">
              <a:rPr lang="en-US" altLang="en-US" smtClean="0">
                <a:cs typeface="Arial" charset="0"/>
              </a:rPr>
              <a:pPr fontAlgn="base">
                <a:spcBef>
                  <a:spcPct val="0"/>
                </a:spcBef>
                <a:spcAft>
                  <a:spcPct val="0"/>
                </a:spcAft>
              </a:pPr>
              <a:t>‹#›</a:t>
            </a:fld>
            <a:endParaRPr lang="en-US" altLang="en-US" smtClean="0">
              <a:cs typeface="Arial" charset="0"/>
            </a:endParaRPr>
          </a:p>
        </p:txBody>
      </p:sp>
    </p:spTree>
    <p:extLst>
      <p:ext uri="{BB962C8B-B14F-4D97-AF65-F5344CB8AC3E}">
        <p14:creationId xmlns:p14="http://schemas.microsoft.com/office/powerpoint/2010/main" xmlns="" val="397381083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vemuriagriproducts.com" TargetMode="External"/><Relationship Id="rId2" Type="http://schemas.openxmlformats.org/officeDocument/2006/relationships/hyperlink" Target="http://www.vemuriagriproduct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22962" y="1857982"/>
            <a:ext cx="7694577" cy="3463047"/>
          </a:xfrm>
          <a:prstGeom prst="rect">
            <a:avLst/>
          </a:prstGeom>
        </p:spPr>
      </p:pic>
    </p:spTree>
    <p:extLst>
      <p:ext uri="{BB962C8B-B14F-4D97-AF65-F5344CB8AC3E}">
        <p14:creationId xmlns:p14="http://schemas.microsoft.com/office/powerpoint/2010/main" xmlns="" val="35484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4525547" y="1119203"/>
            <a:ext cx="3412223" cy="2081197"/>
            <a:chOff x="0" y="0"/>
            <a:chExt cx="1358666" cy="962466"/>
          </a:xfrm>
        </p:grpSpPr>
        <p:sp>
          <p:nvSpPr>
            <p:cNvPr id="3" name="Freeform 12"/>
            <p:cNvSpPr/>
            <p:nvPr/>
          </p:nvSpPr>
          <p:spPr>
            <a:xfrm>
              <a:off x="0" y="0"/>
              <a:ext cx="1358666" cy="962466"/>
            </a:xfrm>
            <a:custGeom>
              <a:avLst/>
              <a:gdLst/>
              <a:ahLst/>
              <a:cxnLst/>
              <a:rect l="l" t="t" r="r" b="b"/>
              <a:pathLst>
                <a:path w="1358666" h="962466">
                  <a:moveTo>
                    <a:pt x="0" y="0"/>
                  </a:moveTo>
                  <a:lnTo>
                    <a:pt x="1358666" y="0"/>
                  </a:lnTo>
                  <a:lnTo>
                    <a:pt x="1358666" y="962466"/>
                  </a:lnTo>
                  <a:lnTo>
                    <a:pt x="0" y="962466"/>
                  </a:lnTo>
                  <a:close/>
                </a:path>
              </a:pathLst>
            </a:custGeom>
            <a:blipFill>
              <a:blip r:embed="rId2" cstate="print"/>
              <a:stretch>
                <a:fillRect t="-2936" b="-2936"/>
              </a:stretch>
            </a:blipFill>
          </p:spPr>
          <p:txBody>
            <a:bodyPr/>
            <a:lstStyle/>
            <a:p>
              <a:endParaRPr lang="en-IN"/>
            </a:p>
          </p:txBody>
        </p:sp>
      </p:grpSp>
      <p:grpSp>
        <p:nvGrpSpPr>
          <p:cNvPr id="4" name="Group 9"/>
          <p:cNvGrpSpPr/>
          <p:nvPr/>
        </p:nvGrpSpPr>
        <p:grpSpPr>
          <a:xfrm>
            <a:off x="543593" y="1097232"/>
            <a:ext cx="3201556" cy="2025347"/>
            <a:chOff x="0" y="0"/>
            <a:chExt cx="1358666" cy="1029782"/>
          </a:xfrm>
        </p:grpSpPr>
        <p:sp>
          <p:nvSpPr>
            <p:cNvPr id="5" name="Freeform 10"/>
            <p:cNvSpPr/>
            <p:nvPr/>
          </p:nvSpPr>
          <p:spPr>
            <a:xfrm rot="-5406000">
              <a:off x="163257" y="-165340"/>
              <a:ext cx="1032152" cy="1360461"/>
            </a:xfrm>
            <a:custGeom>
              <a:avLst/>
              <a:gdLst/>
              <a:ahLst/>
              <a:cxnLst/>
              <a:rect l="l" t="t" r="r" b="b"/>
              <a:pathLst>
                <a:path w="1032152" h="1360461">
                  <a:moveTo>
                    <a:pt x="1032152" y="1797"/>
                  </a:moveTo>
                  <a:lnTo>
                    <a:pt x="1029781" y="1360462"/>
                  </a:lnTo>
                  <a:lnTo>
                    <a:pt x="0" y="1358664"/>
                  </a:lnTo>
                  <a:lnTo>
                    <a:pt x="2372" y="0"/>
                  </a:lnTo>
                  <a:close/>
                </a:path>
              </a:pathLst>
            </a:custGeom>
            <a:blipFill>
              <a:blip r:embed="rId3" cstate="print"/>
              <a:stretch>
                <a:fillRect l="-548" t="-7651" r="-5871"/>
              </a:stretch>
            </a:blipFill>
          </p:spPr>
          <p:txBody>
            <a:bodyPr/>
            <a:lstStyle/>
            <a:p>
              <a:endParaRPr lang="en-IN"/>
            </a:p>
          </p:txBody>
        </p:sp>
      </p:grpSp>
      <p:grpSp>
        <p:nvGrpSpPr>
          <p:cNvPr id="6" name="Group 15"/>
          <p:cNvGrpSpPr/>
          <p:nvPr/>
        </p:nvGrpSpPr>
        <p:grpSpPr>
          <a:xfrm>
            <a:off x="480255" y="3929974"/>
            <a:ext cx="3177346" cy="2023354"/>
            <a:chOff x="0" y="0"/>
            <a:chExt cx="1358666" cy="1029782"/>
          </a:xfrm>
        </p:grpSpPr>
        <p:sp>
          <p:nvSpPr>
            <p:cNvPr id="7" name="Freeform 16"/>
            <p:cNvSpPr/>
            <p:nvPr/>
          </p:nvSpPr>
          <p:spPr>
            <a:xfrm>
              <a:off x="0" y="0"/>
              <a:ext cx="1358666" cy="1029782"/>
            </a:xfrm>
            <a:custGeom>
              <a:avLst/>
              <a:gdLst/>
              <a:ahLst/>
              <a:cxnLst/>
              <a:rect l="l" t="t" r="r" b="b"/>
              <a:pathLst>
                <a:path w="1358666" h="1029782">
                  <a:moveTo>
                    <a:pt x="0" y="0"/>
                  </a:moveTo>
                  <a:lnTo>
                    <a:pt x="1358666" y="0"/>
                  </a:lnTo>
                  <a:lnTo>
                    <a:pt x="1358666" y="1029782"/>
                  </a:lnTo>
                  <a:lnTo>
                    <a:pt x="0" y="1029782"/>
                  </a:lnTo>
                  <a:close/>
                </a:path>
              </a:pathLst>
            </a:custGeom>
            <a:blipFill>
              <a:blip r:embed="rId4"/>
              <a:stretch>
                <a:fillRect t="-13334" b="-18602"/>
              </a:stretch>
            </a:blipFill>
          </p:spPr>
          <p:txBody>
            <a:bodyPr/>
            <a:lstStyle/>
            <a:p>
              <a:endParaRPr lang="en-IN"/>
            </a:p>
          </p:txBody>
        </p:sp>
      </p:grpSp>
      <p:grpSp>
        <p:nvGrpSpPr>
          <p:cNvPr id="8" name="Group 17"/>
          <p:cNvGrpSpPr/>
          <p:nvPr/>
        </p:nvGrpSpPr>
        <p:grpSpPr>
          <a:xfrm>
            <a:off x="4387762" y="3677056"/>
            <a:ext cx="3413822" cy="2607012"/>
            <a:chOff x="0" y="0"/>
            <a:chExt cx="1358666" cy="1029782"/>
          </a:xfrm>
        </p:grpSpPr>
        <p:sp>
          <p:nvSpPr>
            <p:cNvPr id="9" name="Freeform 18"/>
            <p:cNvSpPr/>
            <p:nvPr/>
          </p:nvSpPr>
          <p:spPr>
            <a:xfrm>
              <a:off x="0" y="0"/>
              <a:ext cx="1358666" cy="1029782"/>
            </a:xfrm>
            <a:custGeom>
              <a:avLst/>
              <a:gdLst/>
              <a:ahLst/>
              <a:cxnLst/>
              <a:rect l="l" t="t" r="r" b="b"/>
              <a:pathLst>
                <a:path w="1358666" h="1029782">
                  <a:moveTo>
                    <a:pt x="0" y="0"/>
                  </a:moveTo>
                  <a:lnTo>
                    <a:pt x="1358666" y="0"/>
                  </a:lnTo>
                  <a:lnTo>
                    <a:pt x="1358666" y="1029782"/>
                  </a:lnTo>
                  <a:lnTo>
                    <a:pt x="0" y="1029782"/>
                  </a:lnTo>
                  <a:close/>
                </a:path>
              </a:pathLst>
            </a:custGeom>
            <a:blipFill>
              <a:blip r:embed="rId5"/>
              <a:stretch>
                <a:fillRect t="-9573" b="-10890"/>
              </a:stretch>
            </a:blipFill>
          </p:spPr>
          <p:txBody>
            <a:bodyPr/>
            <a:lstStyle/>
            <a:p>
              <a:endParaRPr lang="en-IN"/>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42809" y="214008"/>
            <a:ext cx="7670690" cy="51398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tab pos="180975" algn="l"/>
              </a:tabLst>
            </a:pPr>
            <a:endParaRPr kumimoji="0" lang="en-US" sz="3400" b="0" i="0" u="none" strike="noStrike" cap="none" normalizeH="0" baseline="0" dirty="0" smtClean="0">
              <a:ln>
                <a:noFill/>
              </a:ln>
              <a:solidFill>
                <a:srgbClr val="008085"/>
              </a:solidFill>
              <a:effectLst/>
              <a:latin typeface="Calibri" pitchFamily="34" charset="0"/>
              <a:ea typeface="Times New Roman" pitchFamily="18" charset="0"/>
              <a:cs typeface="Calibri"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180975" algn="l"/>
              </a:tabLst>
            </a:pPr>
            <a:endParaRPr kumimoji="0" lang="en-US" sz="3400" b="0" i="0" u="none" strike="noStrike" cap="none" normalizeH="0" baseline="0" dirty="0" smtClean="0">
              <a:ln>
                <a:noFill/>
              </a:ln>
              <a:solidFill>
                <a:srgbClr val="008085"/>
              </a:solidFill>
              <a:effectLst/>
              <a:latin typeface="Calibri" pitchFamily="34" charset="0"/>
              <a:ea typeface="Times New Roman" pitchFamily="18" charset="0"/>
              <a:cs typeface="Calibri" pitchFamily="34" charset="0"/>
            </a:endParaRPr>
          </a:p>
          <a:p>
            <a:r>
              <a:rPr lang="en-US" sz="2000" b="1" u="sng" dirty="0" smtClean="0">
                <a:solidFill>
                  <a:srgbClr val="00B050"/>
                </a:solidFill>
              </a:rPr>
              <a:t>STUDIES CONDUCTED ON THE FINAL FINISHED PRODUCTS :</a:t>
            </a:r>
          </a:p>
          <a:p>
            <a:endParaRPr lang="en-US" sz="2000" b="1" dirty="0" smtClean="0"/>
          </a:p>
          <a:p>
            <a:pPr lvl="0"/>
            <a:r>
              <a:rPr lang="en-US" sz="2000" dirty="0" smtClean="0"/>
              <a:t>Biodegradable Test (ISO145855-2:2018) and eco-toxicity analysis </a:t>
            </a:r>
          </a:p>
          <a:p>
            <a:pPr lvl="0"/>
            <a:r>
              <a:rPr lang="en-US" sz="2000" dirty="0" smtClean="0"/>
              <a:t>(ASTMD3987-12) </a:t>
            </a:r>
          </a:p>
          <a:p>
            <a:pPr lvl="0"/>
            <a:r>
              <a:rPr lang="en-US" sz="2000" dirty="0" smtClean="0"/>
              <a:t>Shelf-life studies (yeast, mold, fungi) (ISO16779:2015)</a:t>
            </a:r>
          </a:p>
          <a:p>
            <a:pPr lvl="0"/>
            <a:r>
              <a:rPr lang="en-US" sz="2000" dirty="0" smtClean="0"/>
              <a:t>Toxicology studies (in-vitro and in-vivo)</a:t>
            </a:r>
          </a:p>
          <a:p>
            <a:pPr lvl="0"/>
            <a:r>
              <a:rPr lang="en-US" sz="2000" dirty="0" smtClean="0"/>
              <a:t>Water retention and heat retention test</a:t>
            </a:r>
          </a:p>
          <a:p>
            <a:pPr lvl="0"/>
            <a:r>
              <a:rPr lang="en-US" sz="2000" dirty="0" smtClean="0"/>
              <a:t>Wetting studies (contact angle goniometry, water &amp; oil)</a:t>
            </a:r>
          </a:p>
          <a:p>
            <a:pPr lvl="0"/>
            <a:r>
              <a:rPr lang="en-US" sz="2000" dirty="0" smtClean="0"/>
              <a:t>Mechanical properties of finished product (ISO13061-5:2020)</a:t>
            </a:r>
          </a:p>
          <a:p>
            <a:pPr lvl="0"/>
            <a:r>
              <a:rPr lang="en-US" sz="2000" dirty="0" smtClean="0"/>
              <a:t>Leakage proof, bursting and tearing properties</a:t>
            </a:r>
          </a:p>
          <a:p>
            <a:pPr lvl="0"/>
            <a:r>
              <a:rPr lang="en-US" sz="2000" dirty="0" smtClean="0"/>
              <a:t>Sensory properties of food packed in the developed container at </a:t>
            </a:r>
          </a:p>
          <a:p>
            <a:pPr lvl="0"/>
            <a:r>
              <a:rPr lang="en-US" sz="2000" dirty="0" smtClean="0"/>
              <a:t>different  conditions (ISO 16779:2015)</a:t>
            </a:r>
          </a:p>
          <a:p>
            <a:pPr marL="0" marR="0" lvl="0" indent="457200" algn="ctr" defTabSz="914400" rtl="0" eaLnBrk="0" fontAlgn="base" latinLnBrk="0" hangingPunct="0">
              <a:lnSpc>
                <a:spcPct val="100000"/>
              </a:lnSpc>
              <a:spcBef>
                <a:spcPct val="0"/>
              </a:spcBef>
              <a:spcAft>
                <a:spcPct val="0"/>
              </a:spcAft>
              <a:buClrTx/>
              <a:buSzTx/>
              <a:buFontTx/>
              <a:buNone/>
              <a:tabLst>
                <a:tab pos="180975" algn="l"/>
              </a:tabLst>
            </a:pPr>
            <a:endParaRPr kumimoji="0" lang="en-C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Biodegradable cutlery from Egyptian Rice Husk.</a:t>
            </a:r>
            <a:r>
              <a:rPr lang="en-IN" dirty="0"/>
              <a:t/>
            </a:r>
            <a:br>
              <a:rPr lang="en-IN" dirty="0"/>
            </a:br>
            <a:endParaRPr lang="en-IN" dirty="0"/>
          </a:p>
        </p:txBody>
      </p:sp>
      <p:pic>
        <p:nvPicPr>
          <p:cNvPr id="9217" name="Picture 1" descr="D:\C DATA\DOCUMENTS\Personal\Egyptian Rice Husk.jpg"/>
          <p:cNvPicPr>
            <a:picLocks noGrp="1" noChangeAspect="1" noChangeArrowheads="1"/>
          </p:cNvPicPr>
          <p:nvPr>
            <p:ph idx="1"/>
          </p:nvPr>
        </p:nvPicPr>
        <p:blipFill>
          <a:blip r:embed="rId2" cstate="print"/>
          <a:srcRect/>
          <a:stretch>
            <a:fillRect/>
          </a:stretch>
        </p:blipFill>
        <p:spPr bwMode="auto">
          <a:xfrm>
            <a:off x="3035300" y="2160588"/>
            <a:ext cx="3881437" cy="3881437"/>
          </a:xfrm>
          <a:prstGeom prst="rect">
            <a:avLst/>
          </a:prstGeom>
          <a:noFill/>
        </p:spPr>
      </p:pic>
    </p:spTree>
    <p:extLst>
      <p:ext uri="{BB962C8B-B14F-4D97-AF65-F5344CB8AC3E}">
        <p14:creationId xmlns:p14="http://schemas.microsoft.com/office/powerpoint/2010/main" xmlns="" val="216145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1654"/>
          </a:xfrm>
        </p:spPr>
        <p:txBody>
          <a:bodyPr>
            <a:normAutofit/>
          </a:bodyPr>
          <a:lstStyle/>
          <a:p>
            <a:pPr algn="ctr"/>
            <a:r>
              <a:rPr lang="en-US" sz="3200" dirty="0" smtClean="0"/>
              <a:t>Cutlery </a:t>
            </a:r>
            <a:r>
              <a:rPr lang="en-US" sz="3200" dirty="0"/>
              <a:t>made from Rice Husk </a:t>
            </a:r>
            <a:endParaRPr lang="en-IN" sz="3200" dirty="0"/>
          </a:p>
        </p:txBody>
      </p:sp>
      <p:sp>
        <p:nvSpPr>
          <p:cNvPr id="3" name="Content Placeholder 2"/>
          <p:cNvSpPr>
            <a:spLocks noGrp="1"/>
          </p:cNvSpPr>
          <p:nvPr>
            <p:ph idx="1"/>
          </p:nvPr>
        </p:nvSpPr>
        <p:spPr>
          <a:xfrm>
            <a:off x="677334" y="1501254"/>
            <a:ext cx="8596668" cy="3880773"/>
          </a:xfrm>
        </p:spPr>
        <p:txBody>
          <a:bodyPr/>
          <a:lstStyle/>
          <a:p>
            <a:r>
              <a:rPr lang="en-US" dirty="0" smtClean="0"/>
              <a:t>Rice husk </a:t>
            </a:r>
            <a:r>
              <a:rPr lang="en-US" dirty="0"/>
              <a:t>cutlery can be used, such as in </a:t>
            </a:r>
            <a:r>
              <a:rPr lang="en-US" dirty="0" smtClean="0"/>
              <a:t>picnics, </a:t>
            </a:r>
            <a:r>
              <a:rPr lang="en-US" dirty="0"/>
              <a:t>catering, and </a:t>
            </a:r>
            <a:r>
              <a:rPr lang="en-US" dirty="0" smtClean="0"/>
              <a:t>Barbeque events.</a:t>
            </a:r>
          </a:p>
          <a:p>
            <a:r>
              <a:rPr lang="en-US" dirty="0"/>
              <a:t>Highlight that rice husk cutlery can be customized with different colors and shapes to fit specific </a:t>
            </a:r>
            <a:r>
              <a:rPr lang="en-US" dirty="0" smtClean="0"/>
              <a:t>needs.</a:t>
            </a:r>
          </a:p>
          <a:p>
            <a:r>
              <a:rPr lang="en-US" dirty="0" smtClean="0"/>
              <a:t>Some of the samples.</a:t>
            </a:r>
          </a:p>
          <a:p>
            <a:endParaRPr lang="en-IN"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52429" y="3149174"/>
            <a:ext cx="2783005" cy="278300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9779" b="23367"/>
          <a:stretch/>
        </p:blipFill>
        <p:spPr>
          <a:xfrm>
            <a:off x="3004315" y="3167252"/>
            <a:ext cx="4364989" cy="276492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2810" y="3149174"/>
            <a:ext cx="2491505" cy="2941059"/>
          </a:xfrm>
          <a:prstGeom prst="rect">
            <a:avLst/>
          </a:prstGeom>
        </p:spPr>
      </p:pic>
    </p:spTree>
    <p:extLst>
      <p:ext uri="{BB962C8B-B14F-4D97-AF65-F5344CB8AC3E}">
        <p14:creationId xmlns:p14="http://schemas.microsoft.com/office/powerpoint/2010/main" xmlns="" val="403433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9243" y="528005"/>
            <a:ext cx="6096000" cy="2062103"/>
          </a:xfrm>
          <a:prstGeom prst="rect">
            <a:avLst/>
          </a:prstGeom>
        </p:spPr>
        <p:txBody>
          <a:bodyPr wrap="square">
            <a:spAutoFit/>
          </a:bodyPr>
          <a:lstStyle/>
          <a:p>
            <a:pPr algn="ctr"/>
            <a:r>
              <a:rPr lang="en-IN" sz="3200" dirty="0" smtClean="0">
                <a:solidFill>
                  <a:schemeClr val="accent2">
                    <a:lumMod val="60000"/>
                    <a:lumOff val="40000"/>
                  </a:schemeClr>
                </a:solidFill>
              </a:rPr>
              <a:t>Products – Bowls made from Rice   Husk </a:t>
            </a:r>
          </a:p>
          <a:p>
            <a:pPr algn="ctr"/>
            <a:r>
              <a:rPr lang="en-IN" sz="3200" dirty="0" smtClean="0">
                <a:solidFill>
                  <a:schemeClr val="accent2">
                    <a:lumMod val="60000"/>
                    <a:lumOff val="40000"/>
                  </a:schemeClr>
                </a:solidFill>
              </a:rPr>
              <a:t/>
            </a:r>
            <a:br>
              <a:rPr lang="en-IN" sz="3200" dirty="0" smtClean="0">
                <a:solidFill>
                  <a:schemeClr val="accent2">
                    <a:lumMod val="60000"/>
                    <a:lumOff val="40000"/>
                  </a:schemeClr>
                </a:solidFill>
              </a:rPr>
            </a:br>
            <a:endParaRPr lang="en-US" sz="3200" dirty="0">
              <a:solidFill>
                <a:schemeClr val="accent2">
                  <a:lumMod val="60000"/>
                  <a:lumOff val="40000"/>
                </a:schemeClr>
              </a:solidFill>
            </a:endParaRPr>
          </a:p>
        </p:txBody>
      </p:sp>
      <p:pic>
        <p:nvPicPr>
          <p:cNvPr id="3" name="Picture 2" descr="Made from Egyptian Rice Husk.jpg"/>
          <p:cNvPicPr>
            <a:picLocks noChangeAspect="1"/>
          </p:cNvPicPr>
          <p:nvPr/>
        </p:nvPicPr>
        <p:blipFill>
          <a:blip r:embed="rId2" cstate="print"/>
          <a:stretch>
            <a:fillRect/>
          </a:stretch>
        </p:blipFill>
        <p:spPr>
          <a:xfrm>
            <a:off x="3268494" y="1721798"/>
            <a:ext cx="4192620" cy="41926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68657"/>
            <a:ext cx="8596668" cy="714233"/>
          </a:xfrm>
        </p:spPr>
        <p:txBody>
          <a:bodyPr/>
          <a:lstStyle/>
          <a:p>
            <a:r>
              <a:rPr lang="en-IN" dirty="0" smtClean="0"/>
              <a:t>From Rice Husk</a:t>
            </a:r>
            <a:endParaRPr lang="en-IN" dirty="0"/>
          </a:p>
        </p:txBody>
      </p:sp>
      <p:pic>
        <p:nvPicPr>
          <p:cNvPr id="1026" name="Picture 2" descr="D:\C DATA\DESKTOP\PICTURES\Cutelry made from Rice Husk (Various sizes ).jpg"/>
          <p:cNvPicPr>
            <a:picLocks noGrp="1" noChangeAspect="1" noChangeArrowheads="1"/>
          </p:cNvPicPr>
          <p:nvPr>
            <p:ph idx="1"/>
          </p:nvPr>
        </p:nvPicPr>
        <p:blipFill>
          <a:blip r:embed="rId2"/>
          <a:srcRect/>
          <a:stretch>
            <a:fillRect/>
          </a:stretch>
        </p:blipFill>
        <p:spPr bwMode="auto">
          <a:xfrm>
            <a:off x="1177048" y="1282700"/>
            <a:ext cx="7801582" cy="5213350"/>
          </a:xfrm>
          <a:prstGeom prst="rect">
            <a:avLst/>
          </a:prstGeom>
          <a:noFill/>
        </p:spPr>
      </p:pic>
    </p:spTree>
    <p:extLst>
      <p:ext uri="{BB962C8B-B14F-4D97-AF65-F5344CB8AC3E}">
        <p14:creationId xmlns:p14="http://schemas.microsoft.com/office/powerpoint/2010/main" xmlns="" val="404310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9328"/>
            <a:ext cx="8596668" cy="1320800"/>
          </a:xfrm>
        </p:spPr>
        <p:txBody>
          <a:bodyPr>
            <a:normAutofit/>
          </a:bodyPr>
          <a:lstStyle/>
          <a:p>
            <a:r>
              <a:rPr lang="en-IN" dirty="0" smtClean="0"/>
              <a:t>Egg tray made from Coconut / Jute fibre</a:t>
            </a:r>
            <a:br>
              <a:rPr lang="en-IN" dirty="0" smtClean="0"/>
            </a:b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2059" y="1437643"/>
            <a:ext cx="4791932" cy="2773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9679" y="3485033"/>
            <a:ext cx="4299602" cy="2533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149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Eating Plates made from Rice Husk</a:t>
            </a:r>
            <a:br>
              <a:rPr lang="en-IN" dirty="0" smtClean="0"/>
            </a:br>
            <a:r>
              <a:rPr lang="en-IN" dirty="0"/>
              <a:t/>
            </a:r>
            <a:br>
              <a:rPr lang="en-IN" dirty="0"/>
            </a:br>
            <a:endParaRPr lang="en-IN" dirty="0"/>
          </a:p>
        </p:txBody>
      </p:sp>
      <p:pic>
        <p:nvPicPr>
          <p:cNvPr id="3" name="Content Placeholder 2" descr="D:\C DATA\DESKTOP\PICTURES\Plates made from Rice Husk.jpg"/>
          <p:cNvPicPr>
            <a:picLocks noGrp="1" noChangeAspect="1" noChangeArrowheads="1"/>
          </p:cNvPicPr>
          <p:nvPr>
            <p:ph idx="1"/>
          </p:nvPr>
        </p:nvPicPr>
        <p:blipFill>
          <a:blip r:embed="rId2"/>
          <a:srcRect/>
          <a:stretch>
            <a:fillRect/>
          </a:stretch>
        </p:blipFill>
        <p:spPr bwMode="auto">
          <a:xfrm>
            <a:off x="1703672" y="1434164"/>
            <a:ext cx="6381549" cy="4908884"/>
          </a:xfrm>
          <a:prstGeom prst="rect">
            <a:avLst/>
          </a:prstGeom>
          <a:noFill/>
        </p:spPr>
      </p:pic>
    </p:spTree>
    <p:extLst>
      <p:ext uri="{BB962C8B-B14F-4D97-AF65-F5344CB8AC3E}">
        <p14:creationId xmlns:p14="http://schemas.microsoft.com/office/powerpoint/2010/main" xmlns="" val="339558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Summary :</a:t>
            </a:r>
            <a:br>
              <a:rPr lang="en-IN" dirty="0" smtClean="0"/>
            </a:br>
            <a:endParaRPr lang="en-IN" dirty="0"/>
          </a:p>
        </p:txBody>
      </p:sp>
      <p:sp>
        <p:nvSpPr>
          <p:cNvPr id="3" name="Content Placeholder 2"/>
          <p:cNvSpPr>
            <a:spLocks noGrp="1"/>
          </p:cNvSpPr>
          <p:nvPr>
            <p:ph idx="1"/>
          </p:nvPr>
        </p:nvSpPr>
        <p:spPr>
          <a:xfrm>
            <a:off x="613834" y="1284289"/>
            <a:ext cx="8596668" cy="5129211"/>
          </a:xfrm>
        </p:spPr>
        <p:txBody>
          <a:bodyPr>
            <a:normAutofit/>
          </a:bodyPr>
          <a:lstStyle/>
          <a:p>
            <a:r>
              <a:rPr lang="en-US" dirty="0" smtClean="0"/>
              <a:t>The methodology has been developed through inputs from our experience of implementing  different strategic and technology solutions . We continuously incorporate global best practices and emerging trends to ensure that our methodology remains pertinent to the present and future circumstances.</a:t>
            </a:r>
            <a:r>
              <a:rPr lang="en-IN" dirty="0" smtClean="0"/>
              <a:t> </a:t>
            </a:r>
            <a:r>
              <a:rPr lang="en-US" dirty="0" smtClean="0"/>
              <a:t>At  Vemuri Agri Products, our solutions for </a:t>
            </a:r>
            <a:r>
              <a:rPr lang="en-US" b="1" dirty="0" smtClean="0"/>
              <a:t>up-cycling of the agri waste and transforming it, into eco-friendly sustainable and disposable plates, bowls, tumblers </a:t>
            </a:r>
            <a:r>
              <a:rPr lang="en-US" dirty="0" smtClean="0"/>
              <a:t>and more is part of the Circular Economy. </a:t>
            </a:r>
            <a:endParaRPr lang="en-IN" dirty="0" smtClean="0"/>
          </a:p>
          <a:p>
            <a:r>
              <a:rPr lang="en-IN" dirty="0" smtClean="0"/>
              <a:t>We would be happy to provide the required complete range of machinery and technology transfer to set up Small or Medium Type project to make the different products as given in this presentation  </a:t>
            </a:r>
          </a:p>
          <a:p>
            <a:r>
              <a:rPr lang="en-IN" dirty="0" smtClean="0"/>
              <a:t>To provide a more detailed selection, please provide the following details  </a:t>
            </a:r>
            <a:endParaRPr lang="en-US" dirty="0" smtClean="0"/>
          </a:p>
          <a:p>
            <a:pPr lvl="0">
              <a:buNone/>
            </a:pPr>
            <a:r>
              <a:rPr lang="en-IN" dirty="0" smtClean="0"/>
              <a:t>      Type of Agri Waste / Natural Fiber available (Wet or Dry)</a:t>
            </a:r>
            <a:endParaRPr lang="en-US" dirty="0" smtClean="0"/>
          </a:p>
          <a:p>
            <a:pPr lvl="0">
              <a:buNone/>
            </a:pPr>
            <a:r>
              <a:rPr lang="en-US" dirty="0" smtClean="0"/>
              <a:t>       </a:t>
            </a:r>
            <a:r>
              <a:rPr lang="en-IN" dirty="0" smtClean="0"/>
              <a:t>Quantity of Fibre available per day. – Capacity calculation.</a:t>
            </a:r>
            <a:endParaRPr lang="en-US" dirty="0" smtClean="0"/>
          </a:p>
          <a:p>
            <a:pPr lvl="0">
              <a:buNone/>
            </a:pPr>
            <a:r>
              <a:rPr lang="en-IN" dirty="0" smtClean="0"/>
              <a:t>       Type of products interested in manufacturing.  </a:t>
            </a:r>
            <a:endParaRPr lang="en-US" dirty="0" smtClean="0"/>
          </a:p>
          <a:p>
            <a:endParaRPr lang="en-US" dirty="0" smtClean="0"/>
          </a:p>
          <a:p>
            <a:endParaRPr lang="en-US" dirty="0" smtClean="0"/>
          </a:p>
          <a:p>
            <a:pPr>
              <a:buNone/>
            </a:pPr>
            <a:endParaRPr lang="en-US" dirty="0" smtClean="0"/>
          </a:p>
        </p:txBody>
      </p:sp>
    </p:spTree>
    <p:extLst>
      <p:ext uri="{BB962C8B-B14F-4D97-AF65-F5344CB8AC3E}">
        <p14:creationId xmlns:p14="http://schemas.microsoft.com/office/powerpoint/2010/main" xmlns="" val="236278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0139D-981D-4854-A4DD-042A7C2D7A5E}"/>
              </a:ext>
            </a:extLst>
          </p:cNvPr>
          <p:cNvSpPr>
            <a:spLocks noGrp="1"/>
          </p:cNvSpPr>
          <p:nvPr>
            <p:ph type="title"/>
          </p:nvPr>
        </p:nvSpPr>
        <p:spPr/>
        <p:txBody>
          <a:bodyPr/>
          <a:lstStyle/>
          <a:p>
            <a:pPr algn="ctr"/>
            <a:r>
              <a:rPr lang="en-US" b="1" dirty="0" smtClean="0">
                <a:solidFill>
                  <a:schemeClr val="accent2"/>
                </a:solidFill>
              </a:rPr>
              <a:t>CONTACT </a:t>
            </a:r>
            <a:r>
              <a:rPr lang="en-US" b="1" dirty="0">
                <a:solidFill>
                  <a:schemeClr val="accent2"/>
                </a:solidFill>
              </a:rPr>
              <a:t>US</a:t>
            </a:r>
            <a:endParaRPr lang="en-IN" dirty="0">
              <a:solidFill>
                <a:schemeClr val="accent2"/>
              </a:solidFill>
            </a:endParaRPr>
          </a:p>
        </p:txBody>
      </p:sp>
      <p:sp>
        <p:nvSpPr>
          <p:cNvPr id="3" name="Content Placeholder 2">
            <a:extLst>
              <a:ext uri="{FF2B5EF4-FFF2-40B4-BE49-F238E27FC236}">
                <a16:creationId xmlns:a16="http://schemas.microsoft.com/office/drawing/2014/main" xmlns="" id="{E3EAA2B6-D618-4575-9A95-465E28DD04C2}"/>
              </a:ext>
            </a:extLst>
          </p:cNvPr>
          <p:cNvSpPr>
            <a:spLocks noGrp="1"/>
          </p:cNvSpPr>
          <p:nvPr>
            <p:ph idx="1"/>
          </p:nvPr>
        </p:nvSpPr>
        <p:spPr>
          <a:xfrm>
            <a:off x="677334" y="1363147"/>
            <a:ext cx="8596668" cy="4655516"/>
          </a:xfrm>
        </p:spPr>
        <p:txBody>
          <a:bodyPr>
            <a:normAutofit lnSpcReduction="10000"/>
          </a:bodyPr>
          <a:lstStyle/>
          <a:p>
            <a:pPr marL="0" indent="0">
              <a:buNone/>
            </a:pPr>
            <a:r>
              <a:rPr lang="en-US" sz="2400" dirty="0"/>
              <a:t>Website: </a:t>
            </a:r>
            <a:r>
              <a:rPr lang="en-US" sz="2400" dirty="0" smtClean="0">
                <a:solidFill>
                  <a:schemeClr val="tx1"/>
                </a:solidFill>
                <a:latin typeface="+mn-lt"/>
                <a:hlinkClick r:id="rId2"/>
              </a:rPr>
              <a:t>www.vemuriagriproducts.com</a:t>
            </a:r>
            <a:r>
              <a:rPr lang="en-US" sz="2400" dirty="0" smtClean="0">
                <a:solidFill>
                  <a:schemeClr val="tx1"/>
                </a:solidFill>
                <a:latin typeface="+mn-lt"/>
              </a:rPr>
              <a:t> </a:t>
            </a:r>
          </a:p>
          <a:p>
            <a:pPr marL="0" indent="0">
              <a:buNone/>
            </a:pPr>
            <a:r>
              <a:rPr lang="en-US" sz="2400" dirty="0" smtClean="0">
                <a:solidFill>
                  <a:schemeClr val="tx1"/>
                </a:solidFill>
                <a:latin typeface="+mn-lt"/>
              </a:rPr>
              <a:t>Email </a:t>
            </a:r>
            <a:r>
              <a:rPr lang="en-US" sz="2400" dirty="0">
                <a:solidFill>
                  <a:schemeClr val="tx1"/>
                </a:solidFill>
                <a:latin typeface="+mn-lt"/>
              </a:rPr>
              <a:t>– </a:t>
            </a:r>
            <a:r>
              <a:rPr lang="en-US" sz="2400" dirty="0" smtClean="0">
                <a:solidFill>
                  <a:schemeClr val="tx1"/>
                </a:solidFill>
                <a:latin typeface="+mn-lt"/>
                <a:hlinkClick r:id="rId3"/>
              </a:rPr>
              <a:t>info@vemuriagriproducts.com</a:t>
            </a:r>
            <a:r>
              <a:rPr lang="en-US" sz="2400" dirty="0" smtClean="0">
                <a:solidFill>
                  <a:schemeClr val="tx1"/>
                </a:solidFill>
                <a:latin typeface="+mn-lt"/>
              </a:rPr>
              <a:t> </a:t>
            </a:r>
          </a:p>
          <a:p>
            <a:pPr marL="0" indent="0">
              <a:lnSpc>
                <a:spcPct val="110000"/>
              </a:lnSpc>
              <a:buNone/>
            </a:pPr>
            <a:r>
              <a:rPr lang="en-US" sz="2400" dirty="0" smtClean="0">
                <a:solidFill>
                  <a:schemeClr val="tx1"/>
                </a:solidFill>
                <a:latin typeface="+mn-lt"/>
              </a:rPr>
              <a:t>Mob </a:t>
            </a:r>
            <a:r>
              <a:rPr lang="en-US" sz="2400" dirty="0">
                <a:solidFill>
                  <a:schemeClr val="tx1"/>
                </a:solidFill>
                <a:latin typeface="+mn-lt"/>
              </a:rPr>
              <a:t>- +91 9394742416</a:t>
            </a:r>
            <a:br>
              <a:rPr lang="en-US" sz="2400" dirty="0">
                <a:solidFill>
                  <a:schemeClr val="tx1"/>
                </a:solidFill>
                <a:latin typeface="+mn-lt"/>
              </a:rPr>
            </a:br>
            <a:r>
              <a:rPr lang="en-US" sz="2400" dirty="0">
                <a:solidFill>
                  <a:schemeClr val="tx1"/>
                </a:solidFill>
                <a:latin typeface="+mn-lt"/>
              </a:rPr>
              <a:t>          +91 </a:t>
            </a:r>
            <a:r>
              <a:rPr lang="en-US" sz="2400" dirty="0" smtClean="0">
                <a:solidFill>
                  <a:schemeClr val="tx1"/>
                </a:solidFill>
                <a:latin typeface="+mn-lt"/>
              </a:rPr>
              <a:t>6303980190 </a:t>
            </a:r>
          </a:p>
          <a:p>
            <a:pPr marL="0" indent="0">
              <a:lnSpc>
                <a:spcPct val="110000"/>
              </a:lnSpc>
              <a:buNone/>
            </a:pPr>
            <a:r>
              <a:rPr lang="en-US" sz="2400" dirty="0" smtClean="0">
                <a:solidFill>
                  <a:schemeClr val="tx1"/>
                </a:solidFill>
              </a:rPr>
              <a:t>          +91 7994127122</a:t>
            </a:r>
            <a:endParaRPr lang="en-US" sz="2400" dirty="0">
              <a:solidFill>
                <a:schemeClr val="tx1"/>
              </a:solidFill>
              <a:latin typeface="+mn-lt"/>
            </a:endParaRPr>
          </a:p>
          <a:p>
            <a:pPr marL="0" indent="0">
              <a:buNone/>
            </a:pPr>
            <a:endParaRPr lang="en-US" dirty="0">
              <a:solidFill>
                <a:schemeClr val="tx1"/>
              </a:solidFill>
            </a:endParaRPr>
          </a:p>
          <a:p>
            <a:pPr marL="2514600" indent="-2514600">
              <a:buNone/>
            </a:pPr>
            <a:r>
              <a:rPr lang="en-US" sz="2200" dirty="0">
                <a:solidFill>
                  <a:schemeClr val="tx1"/>
                </a:solidFill>
              </a:rPr>
              <a:t>Corporate Address: </a:t>
            </a:r>
            <a:r>
              <a:rPr lang="en-US" sz="2200" dirty="0" smtClean="0">
                <a:solidFill>
                  <a:schemeClr val="tx1"/>
                </a:solidFill>
              </a:rPr>
              <a:t>6-3-630/1,2&amp;3,Ram Sai Symphony Dwellings </a:t>
            </a:r>
          </a:p>
          <a:p>
            <a:pPr marL="2514600" indent="-2514600">
              <a:buNone/>
            </a:pPr>
            <a:r>
              <a:rPr lang="en-US" sz="2200" dirty="0" smtClean="0">
                <a:solidFill>
                  <a:schemeClr val="tx1"/>
                </a:solidFill>
              </a:rPr>
              <a:t>                              Flat # 36, Anandnagar </a:t>
            </a:r>
            <a:r>
              <a:rPr lang="en-US" sz="2200" dirty="0" smtClean="0">
                <a:solidFill>
                  <a:schemeClr val="tx1"/>
                </a:solidFill>
                <a:latin typeface="+mn-lt"/>
              </a:rPr>
              <a:t>Khairthabad </a:t>
            </a:r>
          </a:p>
          <a:p>
            <a:pPr marL="2514600" indent="-2514600">
              <a:buNone/>
            </a:pPr>
            <a:r>
              <a:rPr lang="en-US" sz="2200" dirty="0" smtClean="0">
                <a:solidFill>
                  <a:schemeClr val="tx1"/>
                </a:solidFill>
              </a:rPr>
              <a:t>                              Hy</a:t>
            </a:r>
            <a:r>
              <a:rPr lang="en-US" sz="2200" dirty="0" smtClean="0">
                <a:solidFill>
                  <a:schemeClr val="tx1"/>
                </a:solidFill>
                <a:latin typeface="+mn-lt"/>
              </a:rPr>
              <a:t>derabad Telangana 500004, </a:t>
            </a:r>
          </a:p>
          <a:p>
            <a:pPr marL="2514600" indent="-2514600">
              <a:buNone/>
            </a:pPr>
            <a:r>
              <a:rPr lang="en-US" sz="2200" dirty="0" smtClean="0">
                <a:solidFill>
                  <a:schemeClr val="tx1"/>
                </a:solidFill>
              </a:rPr>
              <a:t>                                               </a:t>
            </a:r>
            <a:r>
              <a:rPr lang="en-US" sz="2200" u="sng" dirty="0" smtClean="0">
                <a:solidFill>
                  <a:schemeClr val="tx1"/>
                </a:solidFill>
                <a:latin typeface="+mn-lt"/>
              </a:rPr>
              <a:t>INDIA </a:t>
            </a:r>
            <a:r>
              <a:rPr lang="en-US" sz="1800" u="sng" dirty="0">
                <a:solidFill>
                  <a:schemeClr val="tx1"/>
                </a:solidFill>
                <a:latin typeface="+mn-lt"/>
              </a:rPr>
              <a:t/>
            </a:r>
            <a:br>
              <a:rPr lang="en-US" sz="1800" u="sng" dirty="0">
                <a:solidFill>
                  <a:schemeClr val="tx1"/>
                </a:solidFill>
                <a:latin typeface="+mn-lt"/>
              </a:rPr>
            </a:br>
            <a:endParaRPr lang="en-IN" u="sng" dirty="0"/>
          </a:p>
        </p:txBody>
      </p:sp>
    </p:spTree>
    <p:extLst>
      <p:ext uri="{BB962C8B-B14F-4D97-AF65-F5344CB8AC3E}">
        <p14:creationId xmlns:p14="http://schemas.microsoft.com/office/powerpoint/2010/main" xmlns="" val="3586906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gogradables.com/wp-content/uploads/2020/07/husk-products.jpg"/>
          <p:cNvPicPr/>
          <p:nvPr/>
        </p:nvPicPr>
        <p:blipFill>
          <a:blip r:embed="rId2"/>
          <a:srcRect/>
          <a:stretch>
            <a:fillRect/>
          </a:stretch>
        </p:blipFill>
        <p:spPr bwMode="auto">
          <a:xfrm>
            <a:off x="924128" y="214009"/>
            <a:ext cx="8016012" cy="645916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6F2346D-4A0E-4862-A335-0EC362D808E9}"/>
              </a:ext>
            </a:extLst>
          </p:cNvPr>
          <p:cNvSpPr>
            <a:spLocks noGrp="1"/>
          </p:cNvSpPr>
          <p:nvPr>
            <p:ph type="body" idx="1"/>
          </p:nvPr>
        </p:nvSpPr>
        <p:spPr>
          <a:xfrm>
            <a:off x="882898" y="501026"/>
            <a:ext cx="9272208" cy="2529115"/>
          </a:xfrm>
        </p:spPr>
        <p:txBody>
          <a:bodyPr>
            <a:normAutofit/>
          </a:bodyPr>
          <a:lstStyle/>
          <a:p>
            <a:pPr algn="ctr"/>
            <a:r>
              <a:rPr lang="en-US" sz="9600" b="1" dirty="0">
                <a:solidFill>
                  <a:schemeClr val="accent2"/>
                </a:solidFill>
                <a:latin typeface="+mj-lt"/>
              </a:rPr>
              <a:t>THANK YOU </a:t>
            </a:r>
            <a:endParaRPr lang="en-IN" sz="9600" b="1" dirty="0">
              <a:solidFill>
                <a:schemeClr val="accent2"/>
              </a:solidFill>
              <a:latin typeface="+mj-lt"/>
            </a:endParaRPr>
          </a:p>
        </p:txBody>
      </p:sp>
      <p:cxnSp>
        <p:nvCxnSpPr>
          <p:cNvPr id="5" name="Straight Connector 4">
            <a:extLst>
              <a:ext uri="{FF2B5EF4-FFF2-40B4-BE49-F238E27FC236}">
                <a16:creationId xmlns:a16="http://schemas.microsoft.com/office/drawing/2014/main" xmlns="" id="{4348B146-2833-4B75-A288-14E14A5B095B}"/>
              </a:ext>
            </a:extLst>
          </p:cNvPr>
          <p:cNvCxnSpPr/>
          <p:nvPr/>
        </p:nvCxnSpPr>
        <p:spPr>
          <a:xfrm>
            <a:off x="7142451" y="590209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3F9405C9-D59C-45AF-BA53-B490A27E2E6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37496" y="3094160"/>
            <a:ext cx="2922108" cy="2097206"/>
          </a:xfrm>
          <a:prstGeom prst="rect">
            <a:avLst/>
          </a:prstGeom>
        </p:spPr>
      </p:pic>
    </p:spTree>
    <p:extLst>
      <p:ext uri="{BB962C8B-B14F-4D97-AF65-F5344CB8AC3E}">
        <p14:creationId xmlns:p14="http://schemas.microsoft.com/office/powerpoint/2010/main" xmlns="" val="19175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599872"/>
            <a:ext cx="8596668" cy="606358"/>
          </a:xfrm>
        </p:spPr>
        <p:txBody>
          <a:bodyPr>
            <a:normAutofit fontScale="90000"/>
          </a:bodyPr>
          <a:lstStyle/>
          <a:p>
            <a:r>
              <a:rPr lang="en-US" dirty="0" smtClean="0"/>
              <a:t>Introduction :</a:t>
            </a:r>
            <a:endParaRPr lang="en-US" dirty="0"/>
          </a:p>
        </p:txBody>
      </p:sp>
      <p:sp>
        <p:nvSpPr>
          <p:cNvPr id="4" name="Content Placeholder 3"/>
          <p:cNvSpPr>
            <a:spLocks noGrp="1"/>
          </p:cNvSpPr>
          <p:nvPr>
            <p:ph idx="1"/>
          </p:nvPr>
        </p:nvSpPr>
        <p:spPr>
          <a:xfrm>
            <a:off x="881616" y="1362921"/>
            <a:ext cx="8596668" cy="3880773"/>
          </a:xfrm>
        </p:spPr>
        <p:txBody>
          <a:bodyPr>
            <a:normAutofit fontScale="25000" lnSpcReduction="20000"/>
          </a:bodyPr>
          <a:lstStyle/>
          <a:p>
            <a:pPr algn="just">
              <a:buNone/>
            </a:pPr>
            <a:r>
              <a:rPr lang="en-US" sz="6400" b="1" dirty="0" smtClean="0"/>
              <a:t>     </a:t>
            </a:r>
            <a:r>
              <a:rPr lang="en-US" sz="6400" b="1" dirty="0" smtClean="0"/>
              <a:t>Vemuri Agri Products (VAP) is a Sister concern of Propac Engineers with extensive experience across diverse industries specializing in the Supply of Machinery for Processing of Agri Waste into sustainable </a:t>
            </a:r>
            <a:r>
              <a:rPr lang="en-US" sz="6400" b="1" dirty="0" smtClean="0"/>
              <a:t>livelihood projects</a:t>
            </a:r>
            <a:r>
              <a:rPr lang="en-US" sz="6400" b="1" dirty="0" smtClean="0"/>
              <a:t>.   </a:t>
            </a:r>
            <a:r>
              <a:rPr lang="en-US" sz="6400" b="1" dirty="0" smtClean="0"/>
              <a:t>VAP </a:t>
            </a:r>
            <a:r>
              <a:rPr lang="en-US" sz="6400" b="1" dirty="0" smtClean="0"/>
              <a:t>serves as a complete solution provider with End to End Solutions </a:t>
            </a:r>
            <a:r>
              <a:rPr lang="en-US" sz="6400" b="1" dirty="0" smtClean="0"/>
              <a:t>dedicated </a:t>
            </a:r>
            <a:r>
              <a:rPr lang="en-US" sz="6400" b="1" dirty="0" smtClean="0"/>
              <a:t>to crafting </a:t>
            </a:r>
            <a:r>
              <a:rPr lang="en-US" sz="6400" b="1" dirty="0" smtClean="0"/>
              <a:t>environmentally </a:t>
            </a:r>
            <a:r>
              <a:rPr lang="en-IN" sz="6400" dirty="0" smtClean="0"/>
              <a:t>Eco </a:t>
            </a:r>
            <a:r>
              <a:rPr lang="en-IN" sz="6400" dirty="0" smtClean="0"/>
              <a:t>friendly, easily </a:t>
            </a:r>
            <a:r>
              <a:rPr lang="en-IN" sz="6400" dirty="0" smtClean="0"/>
              <a:t>compostable, Biodegradable </a:t>
            </a:r>
            <a:r>
              <a:rPr lang="en-IN" sz="6400" dirty="0" smtClean="0"/>
              <a:t>daily use products  from Agricultural fibre </a:t>
            </a:r>
            <a:r>
              <a:rPr lang="en-IN" sz="6400" dirty="0" smtClean="0"/>
              <a:t>/waste </a:t>
            </a:r>
            <a:r>
              <a:rPr lang="en-IN" sz="6400" dirty="0" smtClean="0"/>
              <a:t>like </a:t>
            </a:r>
            <a:r>
              <a:rPr lang="en-IN" sz="6400" b="1" dirty="0" smtClean="0"/>
              <a:t>Areca Nut Leaves</a:t>
            </a:r>
            <a:r>
              <a:rPr lang="en-IN" sz="6400" dirty="0" smtClean="0"/>
              <a:t> /</a:t>
            </a:r>
            <a:r>
              <a:rPr lang="en-IN" sz="6400" b="1" dirty="0" smtClean="0"/>
              <a:t>Coconut Coir / Banana </a:t>
            </a:r>
            <a:r>
              <a:rPr lang="en-IN" sz="6400" b="1" dirty="0" smtClean="0"/>
              <a:t>Fibre, </a:t>
            </a:r>
            <a:r>
              <a:rPr lang="en-IN" sz="6400" b="1" dirty="0" smtClean="0"/>
              <a:t>Rice Husk / Date palm Fiber / Pineapple Fiber</a:t>
            </a:r>
            <a:r>
              <a:rPr lang="en-IN" sz="6400" dirty="0" smtClean="0"/>
              <a:t> etc. </a:t>
            </a:r>
            <a:r>
              <a:rPr lang="en-US" sz="6400" b="1" dirty="0" smtClean="0"/>
              <a:t>An ideal alternate to Plastic Cutlery.</a:t>
            </a:r>
            <a:endParaRPr lang="en-IN" sz="6400" dirty="0" smtClean="0"/>
          </a:p>
          <a:p>
            <a:pPr marL="0" lvl="0" indent="0" algn="just" defTabSz="914400" fontAlgn="base">
              <a:spcBef>
                <a:spcPct val="0"/>
              </a:spcBef>
              <a:spcAft>
                <a:spcPct val="0"/>
              </a:spcAft>
              <a:buClrTx/>
              <a:buSzTx/>
              <a:buNone/>
            </a:pPr>
            <a:endParaRPr lang="en-US" sz="6400" dirty="0" smtClean="0">
              <a:solidFill>
                <a:srgbClr val="575757"/>
              </a:solidFill>
              <a:ea typeface="Times New Roman" pitchFamily="18" charset="0"/>
              <a:cs typeface="Arial" pitchFamily="34" charset="0"/>
            </a:endParaRPr>
          </a:p>
          <a:p>
            <a:pPr marL="0" lvl="0" indent="0" algn="just" defTabSz="914400" fontAlgn="base">
              <a:spcBef>
                <a:spcPct val="0"/>
              </a:spcBef>
              <a:spcAft>
                <a:spcPct val="0"/>
              </a:spcAft>
              <a:buClrTx/>
              <a:buSzTx/>
              <a:buNone/>
            </a:pPr>
            <a:r>
              <a:rPr lang="en-US" sz="6400" b="1" dirty="0" smtClean="0">
                <a:solidFill>
                  <a:srgbClr val="575757"/>
                </a:solidFill>
                <a:ea typeface="Times New Roman" pitchFamily="18" charset="0"/>
                <a:cs typeface="Arial" pitchFamily="34" charset="0"/>
              </a:rPr>
              <a:t>Rice husk tableware is a durable sort of biodegradable cutlery that can withstand temperature </a:t>
            </a:r>
            <a:r>
              <a:rPr lang="en-US" sz="6400" b="1" dirty="0" err="1" smtClean="0">
                <a:solidFill>
                  <a:srgbClr val="575757"/>
                </a:solidFill>
                <a:ea typeface="Times New Roman" pitchFamily="18" charset="0"/>
                <a:cs typeface="Arial" pitchFamily="34" charset="0"/>
              </a:rPr>
              <a:t>upto</a:t>
            </a:r>
            <a:r>
              <a:rPr lang="en-US" sz="6400" b="1" dirty="0" smtClean="0">
                <a:solidFill>
                  <a:srgbClr val="575757"/>
                </a:solidFill>
                <a:ea typeface="Times New Roman" pitchFamily="18" charset="0"/>
                <a:cs typeface="Arial" pitchFamily="34" charset="0"/>
              </a:rPr>
              <a:t> 80 C without getting damaged. It features a smooth glossy covering that's 100% natural and derived from the wax present in rice </a:t>
            </a:r>
            <a:r>
              <a:rPr lang="en-US" sz="6400" b="1" dirty="0" smtClean="0">
                <a:solidFill>
                  <a:srgbClr val="575757"/>
                </a:solidFill>
                <a:ea typeface="Times New Roman" pitchFamily="18" charset="0"/>
                <a:cs typeface="Arial" pitchFamily="34" charset="0"/>
              </a:rPr>
              <a:t>husks such </a:t>
            </a:r>
            <a:r>
              <a:rPr lang="en-US" sz="6400" b="1" dirty="0" smtClean="0">
                <a:solidFill>
                  <a:srgbClr val="575757"/>
                </a:solidFill>
                <a:ea typeface="Times New Roman" pitchFamily="18" charset="0"/>
                <a:cs typeface="Arial" pitchFamily="34" charset="0"/>
              </a:rPr>
              <a:t>as cups, plates</a:t>
            </a:r>
            <a:r>
              <a:rPr lang="en-US" sz="6400" b="1" dirty="0" smtClean="0">
                <a:solidFill>
                  <a:srgbClr val="575757"/>
                </a:solidFill>
                <a:ea typeface="Times New Roman" pitchFamily="18" charset="0"/>
                <a:cs typeface="Arial" pitchFamily="34" charset="0"/>
              </a:rPr>
              <a:t>, spoons</a:t>
            </a:r>
            <a:r>
              <a:rPr lang="en-US" sz="6400" b="1" dirty="0" smtClean="0">
                <a:solidFill>
                  <a:srgbClr val="575757"/>
                </a:solidFill>
                <a:ea typeface="Times New Roman" pitchFamily="18" charset="0"/>
                <a:cs typeface="Arial" pitchFamily="34" charset="0"/>
              </a:rPr>
              <a:t>, bowls being biodegradable provide more convenience and easy to dispose after use while on vacations, family outings and functions. </a:t>
            </a:r>
            <a:endParaRPr lang="en-US" sz="6400" b="1" dirty="0" smtClean="0">
              <a:solidFill>
                <a:schemeClr val="tx1"/>
              </a:solidFill>
              <a:cs typeface="Arial" pitchFamily="34" charset="0"/>
            </a:endParaRPr>
          </a:p>
          <a:p>
            <a:pPr marL="0" lvl="0" indent="0" defTabSz="914400" eaLnBrk="0" fontAlgn="base" hangingPunct="0">
              <a:spcBef>
                <a:spcPct val="0"/>
              </a:spcBef>
              <a:spcAft>
                <a:spcPct val="0"/>
              </a:spcAft>
              <a:buClrTx/>
              <a:buSzTx/>
              <a:buNone/>
            </a:pPr>
            <a:endParaRPr lang="en-US" sz="6400" b="1" dirty="0" smtClean="0">
              <a:solidFill>
                <a:srgbClr val="555555"/>
              </a:solidFill>
              <a:ea typeface="Times New Roman" pitchFamily="18" charset="0"/>
              <a:cs typeface="Arial" pitchFamily="34" charset="0"/>
            </a:endParaRPr>
          </a:p>
          <a:p>
            <a:pPr marL="0" indent="0" algn="just" defTabSz="914400" eaLnBrk="0" fontAlgn="base" hangingPunct="0">
              <a:spcBef>
                <a:spcPct val="0"/>
              </a:spcBef>
              <a:spcAft>
                <a:spcPct val="0"/>
              </a:spcAft>
              <a:buClrTx/>
              <a:buSzTx/>
              <a:buNone/>
            </a:pPr>
            <a:r>
              <a:rPr lang="en-US" sz="6400" b="1" dirty="0" smtClean="0">
                <a:solidFill>
                  <a:srgbClr val="555555"/>
                </a:solidFill>
                <a:ea typeface="Times New Roman" pitchFamily="18" charset="0"/>
                <a:cs typeface="Arial" pitchFamily="34" charset="0"/>
              </a:rPr>
              <a:t>Our machines operate on Hydraulic Press system to create different articles as per the shape of the dies made in GMP standards as per the client requirement. The latest alloy technology is used to get a smooth finish and all the </a:t>
            </a:r>
            <a:r>
              <a:rPr lang="en-US" sz="6400" b="1" dirty="0" smtClean="0">
                <a:solidFill>
                  <a:srgbClr val="555555"/>
                </a:solidFill>
                <a:ea typeface="Times New Roman" pitchFamily="18" charset="0"/>
                <a:cs typeface="Arial" pitchFamily="34" charset="0"/>
              </a:rPr>
              <a:t>final products </a:t>
            </a:r>
            <a:r>
              <a:rPr lang="en-US" sz="6400" b="1" dirty="0" smtClean="0">
                <a:solidFill>
                  <a:srgbClr val="555555"/>
                </a:solidFill>
                <a:ea typeface="Times New Roman" pitchFamily="18" charset="0"/>
                <a:cs typeface="Arial" pitchFamily="34" charset="0"/>
              </a:rPr>
              <a:t>are of proven Food grade standards and fit to be used for serving food. They are Bacteria, Fungus resistant and are Microwave </a:t>
            </a:r>
            <a:r>
              <a:rPr lang="en-US" sz="6400" b="1" dirty="0" smtClean="0">
                <a:solidFill>
                  <a:srgbClr val="555555"/>
                </a:solidFill>
                <a:ea typeface="Times New Roman" pitchFamily="18" charset="0"/>
                <a:cs typeface="Arial" pitchFamily="34" charset="0"/>
              </a:rPr>
              <a:t>friendly. </a:t>
            </a:r>
            <a:endParaRPr lang="en-US" sz="6400" b="1" dirty="0" smtClean="0">
              <a:solidFill>
                <a:srgbClr val="555555"/>
              </a:solidFill>
              <a:ea typeface="Times New Roman" pitchFamily="18" charset="0"/>
              <a:cs typeface="Arial" pitchFamily="34" charset="0"/>
            </a:endParaRPr>
          </a:p>
          <a:p>
            <a:pPr marL="0" indent="0" algn="just" defTabSz="914400" eaLnBrk="0" fontAlgn="base" hangingPunct="0">
              <a:spcBef>
                <a:spcPct val="0"/>
              </a:spcBef>
              <a:spcAft>
                <a:spcPct val="0"/>
              </a:spcAft>
              <a:buClrTx/>
              <a:buSzTx/>
              <a:buNone/>
            </a:pPr>
            <a:r>
              <a:rPr lang="en-US" sz="6400" b="1" dirty="0" smtClean="0">
                <a:solidFill>
                  <a:srgbClr val="555555"/>
                </a:solidFill>
                <a:ea typeface="Times New Roman" pitchFamily="18" charset="0"/>
                <a:cs typeface="Arial" pitchFamily="34" charset="0"/>
              </a:rPr>
              <a:t>.</a:t>
            </a:r>
          </a:p>
          <a:p>
            <a:endParaRPr lang="en-US" b="1" dirty="0" smtClean="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836579" y="136189"/>
            <a:ext cx="8596313" cy="5497276"/>
          </a:xfrm>
        </p:spPr>
        <p:txBody>
          <a:bodyPr>
            <a:noAutofit/>
          </a:bodyPr>
          <a:lstStyle/>
          <a:p>
            <a:r>
              <a:rPr lang="en-IN" sz="2400" b="1" dirty="0" smtClean="0">
                <a:solidFill>
                  <a:schemeClr val="accent2"/>
                </a:solidFill>
              </a:rPr>
              <a:t>Areca Leaf made </a:t>
            </a:r>
          </a:p>
          <a:p>
            <a:r>
              <a:rPr lang="en-US" sz="2000" dirty="0" smtClean="0"/>
              <a:t>Eco-friendly disposable plates made from fallen areca palm leaves, a sustainable alternative to plastic.</a:t>
            </a:r>
          </a:p>
          <a:p>
            <a:endParaRPr lang="en-US" sz="1400" dirty="0" smtClean="0"/>
          </a:p>
          <a:p>
            <a:endParaRPr lang="en-IN" sz="1400" dirty="0" smtClean="0"/>
          </a:p>
          <a:p>
            <a:pPr lvl="8"/>
            <a:endParaRPr lang="en-US" sz="8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7961" y="2592932"/>
            <a:ext cx="4265068" cy="42650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43029" y="2936041"/>
            <a:ext cx="3663342" cy="3578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p:cNvPicPr/>
          <p:nvPr/>
        </p:nvPicPr>
        <p:blipFill>
          <a:blip r:embed="rId2" cstate="print"/>
          <a:stretch>
            <a:fillRect/>
          </a:stretch>
        </p:blipFill>
        <p:spPr>
          <a:xfrm>
            <a:off x="4158846" y="442664"/>
            <a:ext cx="3874307" cy="59726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668740"/>
            <a:ext cx="9121759" cy="5854889"/>
          </a:xfrm>
        </p:spPr>
        <p:txBody>
          <a:bodyPr>
            <a:normAutofit/>
          </a:bodyPr>
          <a:lstStyle/>
          <a:p>
            <a:endParaRPr lang="en-US" sz="4800" dirty="0" smtClean="0">
              <a:latin typeface="Arial" pitchFamily="34" charset="0"/>
              <a:cs typeface="Arial" pitchFamily="34" charset="0"/>
            </a:endParaRPr>
          </a:p>
          <a:p>
            <a:endParaRPr lang="en-IN" dirty="0"/>
          </a:p>
        </p:txBody>
      </p:sp>
      <p:pic>
        <p:nvPicPr>
          <p:cNvPr id="5" name="Picture 2" descr="D:\C DATA\DESKTOP\PICTURES\Areca Leaf made Plates 3 .jpg"/>
          <p:cNvPicPr>
            <a:picLocks noChangeAspect="1" noChangeArrowheads="1"/>
          </p:cNvPicPr>
          <p:nvPr/>
        </p:nvPicPr>
        <p:blipFill>
          <a:blip r:embed="rId2" cstate="print"/>
          <a:srcRect/>
          <a:stretch>
            <a:fillRect/>
          </a:stretch>
        </p:blipFill>
        <p:spPr bwMode="auto">
          <a:xfrm>
            <a:off x="406736" y="795812"/>
            <a:ext cx="8702762" cy="4895304"/>
          </a:xfrm>
          <a:prstGeom prst="rect">
            <a:avLst/>
          </a:prstGeom>
          <a:noFill/>
        </p:spPr>
      </p:pic>
    </p:spTree>
    <p:extLst>
      <p:ext uri="{BB962C8B-B14F-4D97-AF65-F5344CB8AC3E}">
        <p14:creationId xmlns:p14="http://schemas.microsoft.com/office/powerpoint/2010/main" xmlns="" val="239163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3546"/>
          </a:xfrm>
        </p:spPr>
        <p:txBody>
          <a:bodyPr>
            <a:normAutofit fontScale="90000"/>
          </a:bodyPr>
          <a:lstStyle/>
          <a:p>
            <a:r>
              <a:rPr lang="en-IN" dirty="0" smtClean="0"/>
              <a:t>Plan of Action :</a:t>
            </a:r>
            <a:br>
              <a:rPr lang="en-IN" dirty="0" smtClean="0"/>
            </a:br>
            <a:endParaRPr lang="en-IN" dirty="0"/>
          </a:p>
        </p:txBody>
      </p:sp>
      <p:sp>
        <p:nvSpPr>
          <p:cNvPr id="3" name="Content Placeholder 2"/>
          <p:cNvSpPr>
            <a:spLocks noGrp="1"/>
          </p:cNvSpPr>
          <p:nvPr>
            <p:ph idx="1"/>
          </p:nvPr>
        </p:nvSpPr>
        <p:spPr>
          <a:xfrm>
            <a:off x="677334" y="1167320"/>
            <a:ext cx="8596668" cy="5097294"/>
          </a:xfrm>
        </p:spPr>
        <p:txBody>
          <a:bodyPr>
            <a:normAutofit/>
          </a:bodyPr>
          <a:lstStyle/>
          <a:p>
            <a:pPr>
              <a:buFont typeface="Arial" panose="020B0604020202020204" pitchFamily="34" charset="0"/>
              <a:buChar char="•"/>
              <a:defRPr/>
            </a:pPr>
            <a:endParaRPr lang="en-US" dirty="0">
              <a:latin typeface="Times New Roman" pitchFamily="18" charset="0"/>
              <a:cs typeface="Times New Roman" pitchFamily="18" charset="0"/>
            </a:endParaRPr>
          </a:p>
          <a:p>
            <a:r>
              <a:rPr lang="en-US" dirty="0" smtClean="0"/>
              <a:t>1. </a:t>
            </a:r>
            <a:r>
              <a:rPr lang="en-US" b="1" dirty="0" smtClean="0"/>
              <a:t>Research and Development</a:t>
            </a:r>
            <a:r>
              <a:rPr lang="en-US" dirty="0" smtClean="0"/>
              <a:t>: This phase will involve researching and developing a process to create cutlery from rice husks / bran. This will include experimenting with different techniques and materials to determine the most cost efficient process.</a:t>
            </a:r>
          </a:p>
          <a:p>
            <a:r>
              <a:rPr lang="en-US" dirty="0" smtClean="0"/>
              <a:t>2. </a:t>
            </a:r>
            <a:r>
              <a:rPr lang="en-US" b="1" dirty="0" smtClean="0"/>
              <a:t>Prototype Development</a:t>
            </a:r>
            <a:r>
              <a:rPr lang="en-US" dirty="0" smtClean="0"/>
              <a:t>: Once the process has been developed, the team will create prototypes of the cutlery to test their durability, functionality, and aesthetic appeal.</a:t>
            </a:r>
          </a:p>
          <a:p>
            <a:r>
              <a:rPr lang="en-US" dirty="0" smtClean="0"/>
              <a:t>3. </a:t>
            </a:r>
            <a:r>
              <a:rPr lang="en-US" b="1" dirty="0" smtClean="0"/>
              <a:t>Testing</a:t>
            </a:r>
            <a:r>
              <a:rPr lang="en-US" dirty="0" smtClean="0"/>
              <a:t>: The prototypes will be tested in different environments to ensure that they can withstand regular use and cleaning. </a:t>
            </a:r>
          </a:p>
          <a:p>
            <a:r>
              <a:rPr lang="en-US" dirty="0" smtClean="0"/>
              <a:t>4. </a:t>
            </a:r>
            <a:r>
              <a:rPr lang="en-US" b="1" dirty="0" smtClean="0"/>
              <a:t>Production</a:t>
            </a:r>
            <a:r>
              <a:rPr lang="en-US" dirty="0" smtClean="0"/>
              <a:t>:  The production process will be optimized to ensure that the cutlery is cost-effective and scalable. Though they are not designed for multiple uses, the cutlery can be reused if utilized for dry food items.  </a:t>
            </a:r>
          </a:p>
          <a:p>
            <a:pPr>
              <a:buNone/>
            </a:pPr>
            <a:r>
              <a:rPr lang="en-US" dirty="0" smtClean="0"/>
              <a:t>                                                                                              </a:t>
            </a:r>
            <a:r>
              <a:rPr lang="en-US" dirty="0" err="1" smtClean="0"/>
              <a:t>Contd</a:t>
            </a:r>
            <a:endParaRPr lang="en-GB" dirty="0" smtClean="0"/>
          </a:p>
          <a:p>
            <a:endParaRPr lang="en-US" dirty="0" smtClean="0"/>
          </a:p>
          <a:p>
            <a:endParaRPr lang="en-IN" dirty="0"/>
          </a:p>
        </p:txBody>
      </p:sp>
    </p:spTree>
    <p:extLst>
      <p:ext uri="{BB962C8B-B14F-4D97-AF65-F5344CB8AC3E}">
        <p14:creationId xmlns:p14="http://schemas.microsoft.com/office/powerpoint/2010/main" xmlns="" val="70782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Plan of Action – Part II</a:t>
            </a:r>
            <a:r>
              <a:rPr lang="en-US" u="sng" dirty="0" smtClean="0"/>
              <a:t/>
            </a:r>
            <a:br>
              <a:rPr lang="en-US" u="sng" dirty="0" smtClean="0"/>
            </a:br>
            <a:endParaRPr lang="en-US" u="sng" dirty="0"/>
          </a:p>
        </p:txBody>
      </p:sp>
      <p:sp>
        <p:nvSpPr>
          <p:cNvPr id="3" name="Content Placeholder 2"/>
          <p:cNvSpPr>
            <a:spLocks noGrp="1"/>
          </p:cNvSpPr>
          <p:nvPr>
            <p:ph idx="1"/>
          </p:nvPr>
        </p:nvSpPr>
        <p:spPr>
          <a:xfrm>
            <a:off x="638423" y="1343465"/>
            <a:ext cx="8596668" cy="3880773"/>
          </a:xfrm>
        </p:spPr>
        <p:txBody>
          <a:bodyPr/>
          <a:lstStyle/>
          <a:p>
            <a:r>
              <a:rPr lang="en-US" dirty="0" smtClean="0"/>
              <a:t>1) Develop a process to create Eco friendly biodegradable easily compostable cutlery from Agriculture waste like Banana Fiber / Rice husk / Jute Fiber / Coconut Fiber.</a:t>
            </a:r>
          </a:p>
          <a:p>
            <a:r>
              <a:rPr lang="en-US" dirty="0" smtClean="0"/>
              <a:t>2)  Cutlery that is functional, and aesthetically pleasing. </a:t>
            </a:r>
          </a:p>
          <a:p>
            <a:r>
              <a:rPr lang="en-US" dirty="0" smtClean="0"/>
              <a:t>3)  Raise awareness about the benefits of a circular economy. </a:t>
            </a:r>
          </a:p>
          <a:p>
            <a:r>
              <a:rPr lang="en-US" b="1" dirty="0" smtClean="0"/>
              <a:t>Timeline :</a:t>
            </a:r>
            <a:r>
              <a:rPr lang="en-US" dirty="0" smtClean="0"/>
              <a:t> Research and Development - 2 months</a:t>
            </a:r>
          </a:p>
          <a:p>
            <a:r>
              <a:rPr lang="en-US" dirty="0" smtClean="0"/>
              <a:t>2)  Prototype Development and Testing - 3 months (Approx)</a:t>
            </a:r>
          </a:p>
          <a:p>
            <a:r>
              <a:rPr lang="en-US" dirty="0" smtClean="0"/>
              <a:t>3)  Final Testing - 1 month </a:t>
            </a:r>
          </a:p>
          <a:p>
            <a:r>
              <a:rPr lang="en-US" dirty="0" smtClean="0"/>
              <a:t>4)  Production - 6 months.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with Banana Fiber</a:t>
            </a:r>
            <a:endParaRPr lang="en-US" dirty="0"/>
          </a:p>
        </p:txBody>
      </p:sp>
      <p:grpSp>
        <p:nvGrpSpPr>
          <p:cNvPr id="6" name="Group 7"/>
          <p:cNvGrpSpPr>
            <a:grpSpLocks noGrp="1"/>
          </p:cNvGrpSpPr>
          <p:nvPr>
            <p:ph idx="1"/>
          </p:nvPr>
        </p:nvGrpSpPr>
        <p:grpSpPr>
          <a:xfrm>
            <a:off x="677863" y="2160588"/>
            <a:ext cx="8596312" cy="3881437"/>
            <a:chOff x="0" y="0"/>
            <a:chExt cx="1358666" cy="948743"/>
          </a:xfrm>
        </p:grpSpPr>
        <p:sp>
          <p:nvSpPr>
            <p:cNvPr id="7" name="Freeform 8"/>
            <p:cNvSpPr/>
            <p:nvPr/>
          </p:nvSpPr>
          <p:spPr>
            <a:xfrm>
              <a:off x="0" y="0"/>
              <a:ext cx="1358666" cy="948742"/>
            </a:xfrm>
            <a:custGeom>
              <a:avLst/>
              <a:gdLst/>
              <a:ahLst/>
              <a:cxnLst/>
              <a:rect l="l" t="t" r="r" b="b"/>
              <a:pathLst>
                <a:path w="1358666" h="948742">
                  <a:moveTo>
                    <a:pt x="0" y="0"/>
                  </a:moveTo>
                  <a:lnTo>
                    <a:pt x="1358666" y="0"/>
                  </a:lnTo>
                  <a:lnTo>
                    <a:pt x="1358666" y="948742"/>
                  </a:lnTo>
                  <a:lnTo>
                    <a:pt x="0" y="948742"/>
                  </a:lnTo>
                  <a:close/>
                </a:path>
              </a:pathLst>
            </a:custGeom>
            <a:blipFill>
              <a:blip r:embed="rId2"/>
              <a:stretch>
                <a:fillRect t="-3702" b="-3702"/>
              </a:stretch>
            </a:blipFill>
          </p:spPr>
          <p:txBody>
            <a:bodyPr/>
            <a:lstStyle/>
            <a:p>
              <a:endParaRPr lang="en-IN"/>
            </a:p>
          </p:txBody>
        </p:sp>
      </p:gr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1135</TotalTime>
  <Words>832</Words>
  <Application>Microsoft Office PowerPoint</Application>
  <PresentationFormat>Custom</PresentationFormat>
  <Paragraphs>70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Slide 1</vt:lpstr>
      <vt:lpstr>Slide 2</vt:lpstr>
      <vt:lpstr>Introduction :</vt:lpstr>
      <vt:lpstr>Slide 4</vt:lpstr>
      <vt:lpstr>Slide 5</vt:lpstr>
      <vt:lpstr>Slide 6</vt:lpstr>
      <vt:lpstr>Plan of Action : </vt:lpstr>
      <vt:lpstr> Plan of Action – Part II </vt:lpstr>
      <vt:lpstr>Crafting with Banana Fiber</vt:lpstr>
      <vt:lpstr>Slide 10</vt:lpstr>
      <vt:lpstr>Slide 11</vt:lpstr>
      <vt:lpstr>Biodegradable cutlery from Egyptian Rice Husk. </vt:lpstr>
      <vt:lpstr>Cutlery made from Rice Husk </vt:lpstr>
      <vt:lpstr>Slide 14</vt:lpstr>
      <vt:lpstr>From Rice Husk</vt:lpstr>
      <vt:lpstr>Egg tray made from Coconut / Jute fibre </vt:lpstr>
      <vt:lpstr>Eating Plates made from Rice Husk  </vt:lpstr>
      <vt:lpstr>Summary : </vt:lpstr>
      <vt:lpstr>CONTACT US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Pranika Vemuri</dc:creator>
  <cp:lastModifiedBy>DELL</cp:lastModifiedBy>
  <cp:revision>115</cp:revision>
  <dcterms:created xsi:type="dcterms:W3CDTF">2020-03-02T03:47:52Z</dcterms:created>
  <dcterms:modified xsi:type="dcterms:W3CDTF">2024-11-17T06:46:08Z</dcterms:modified>
</cp:coreProperties>
</file>